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8" r:id="rId3"/>
    <p:sldId id="274" r:id="rId4"/>
    <p:sldId id="275" r:id="rId5"/>
    <p:sldId id="260" r:id="rId6"/>
    <p:sldId id="257" r:id="rId7"/>
    <p:sldId id="259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RITHI KONAKANCHI" userId="540ca9360392dda8" providerId="LiveId" clId="{A7890888-6695-4A1E-AAA8-10AF2B15617C}"/>
    <pc:docChg chg="custSel addSld modSld">
      <pc:chgData name="DHRITHI KONAKANCHI" userId="540ca9360392dda8" providerId="LiveId" clId="{A7890888-6695-4A1E-AAA8-10AF2B15617C}" dt="2022-12-28T12:11:51.904" v="55"/>
      <pc:docMkLst>
        <pc:docMk/>
      </pc:docMkLst>
      <pc:sldChg chg="modSp mod">
        <pc:chgData name="DHRITHI KONAKANCHI" userId="540ca9360392dda8" providerId="LiveId" clId="{A7890888-6695-4A1E-AAA8-10AF2B15617C}" dt="2022-12-28T12:08:32.102" v="2" actId="20577"/>
        <pc:sldMkLst>
          <pc:docMk/>
          <pc:sldMk cId="1934001481" sldId="256"/>
        </pc:sldMkLst>
        <pc:spChg chg="mod">
          <ac:chgData name="DHRITHI KONAKANCHI" userId="540ca9360392dda8" providerId="LiveId" clId="{A7890888-6695-4A1E-AAA8-10AF2B15617C}" dt="2022-12-28T12:08:27.526" v="0" actId="6549"/>
          <ac:spMkLst>
            <pc:docMk/>
            <pc:sldMk cId="1934001481" sldId="256"/>
            <ac:spMk id="2" creationId="{C59E49DD-DF66-6468-07E2-9C871AFC53A3}"/>
          </ac:spMkLst>
        </pc:spChg>
        <pc:spChg chg="mod">
          <ac:chgData name="DHRITHI KONAKANCHI" userId="540ca9360392dda8" providerId="LiveId" clId="{A7890888-6695-4A1E-AAA8-10AF2B15617C}" dt="2022-12-28T12:08:32.102" v="2" actId="20577"/>
          <ac:spMkLst>
            <pc:docMk/>
            <pc:sldMk cId="1934001481" sldId="256"/>
            <ac:spMk id="3" creationId="{E485FA1C-BC70-7E30-2FCD-400E515212E0}"/>
          </ac:spMkLst>
        </pc:spChg>
      </pc:sldChg>
      <pc:sldChg chg="add">
        <pc:chgData name="DHRITHI KONAKANCHI" userId="540ca9360392dda8" providerId="LiveId" clId="{A7890888-6695-4A1E-AAA8-10AF2B15617C}" dt="2022-12-28T12:11:51.904" v="55"/>
        <pc:sldMkLst>
          <pc:docMk/>
          <pc:sldMk cId="1416854772" sldId="260"/>
        </pc:sldMkLst>
      </pc:sldChg>
      <pc:sldChg chg="modSp mod">
        <pc:chgData name="DHRITHI KONAKANCHI" userId="540ca9360392dda8" providerId="LiveId" clId="{A7890888-6695-4A1E-AAA8-10AF2B15617C}" dt="2022-12-28T12:10:16.254" v="51" actId="20577"/>
        <pc:sldMkLst>
          <pc:docMk/>
          <pc:sldMk cId="561504722" sldId="262"/>
        </pc:sldMkLst>
        <pc:spChg chg="mod">
          <ac:chgData name="DHRITHI KONAKANCHI" userId="540ca9360392dda8" providerId="LiveId" clId="{A7890888-6695-4A1E-AAA8-10AF2B15617C}" dt="2022-12-28T12:10:16.254" v="51" actId="20577"/>
          <ac:spMkLst>
            <pc:docMk/>
            <pc:sldMk cId="561504722" sldId="262"/>
            <ac:spMk id="3" creationId="{C9EE564B-A92A-200D-128C-D4084A8BC83A}"/>
          </ac:spMkLst>
        </pc:spChg>
      </pc:sldChg>
      <pc:sldChg chg="modSp mod">
        <pc:chgData name="DHRITHI KONAKANCHI" userId="540ca9360392dda8" providerId="LiveId" clId="{A7890888-6695-4A1E-AAA8-10AF2B15617C}" dt="2022-12-28T12:10:48.845" v="54" actId="5793"/>
        <pc:sldMkLst>
          <pc:docMk/>
          <pc:sldMk cId="1077432899" sldId="273"/>
        </pc:sldMkLst>
        <pc:spChg chg="mod">
          <ac:chgData name="DHRITHI KONAKANCHI" userId="540ca9360392dda8" providerId="LiveId" clId="{A7890888-6695-4A1E-AAA8-10AF2B15617C}" dt="2022-12-28T12:10:48.845" v="54" actId="5793"/>
          <ac:spMkLst>
            <pc:docMk/>
            <pc:sldMk cId="1077432899" sldId="273"/>
            <ac:spMk id="3" creationId="{410A46F7-9387-4FBA-0AED-A919D274CA46}"/>
          </ac:spMkLst>
        </pc:spChg>
      </pc:sldChg>
      <pc:sldChg chg="add">
        <pc:chgData name="DHRITHI KONAKANCHI" userId="540ca9360392dda8" providerId="LiveId" clId="{A7890888-6695-4A1E-AAA8-10AF2B15617C}" dt="2022-12-28T12:11:51.904" v="55"/>
        <pc:sldMkLst>
          <pc:docMk/>
          <pc:sldMk cId="2582161900" sldId="274"/>
        </pc:sldMkLst>
      </pc:sldChg>
      <pc:sldChg chg="add">
        <pc:chgData name="DHRITHI KONAKANCHI" userId="540ca9360392dda8" providerId="LiveId" clId="{A7890888-6695-4A1E-AAA8-10AF2B15617C}" dt="2022-12-28T12:11:51.904" v="55"/>
        <pc:sldMkLst>
          <pc:docMk/>
          <pc:sldMk cId="1189870529" sldId="27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8B48BA-52EC-47D3-A847-651C1B7A2BD3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E9A99A9-E7BD-4B44-B478-501138301679}">
      <dgm:prSet phldrT="[Text]"/>
      <dgm:spPr/>
      <dgm:t>
        <a:bodyPr/>
        <a:lstStyle/>
        <a:p>
          <a:r>
            <a:rPr lang="en-IN" dirty="0"/>
            <a:t>Natural Farmers</a:t>
          </a:r>
        </a:p>
      </dgm:t>
    </dgm:pt>
    <dgm:pt modelId="{3F0763D3-5841-4B52-9F90-0E0494E65027}" type="parTrans" cxnId="{B13BD335-E317-47F4-BA8B-90B923042180}">
      <dgm:prSet/>
      <dgm:spPr/>
      <dgm:t>
        <a:bodyPr/>
        <a:lstStyle/>
        <a:p>
          <a:endParaRPr lang="en-IN"/>
        </a:p>
      </dgm:t>
    </dgm:pt>
    <dgm:pt modelId="{F3F99E10-B871-4D47-AED6-A9D9D4C1DC2E}" type="sibTrans" cxnId="{B13BD335-E317-47F4-BA8B-90B923042180}">
      <dgm:prSet/>
      <dgm:spPr/>
      <dgm:t>
        <a:bodyPr/>
        <a:lstStyle/>
        <a:p>
          <a:endParaRPr lang="en-IN"/>
        </a:p>
      </dgm:t>
    </dgm:pt>
    <dgm:pt modelId="{58E2D6C7-4CC4-4911-B8AC-10B44F2D28EB}">
      <dgm:prSet phldrT="[Text]"/>
      <dgm:spPr/>
      <dgm:t>
        <a:bodyPr/>
        <a:lstStyle/>
        <a:p>
          <a:r>
            <a:rPr lang="en-IN" dirty="0"/>
            <a:t>Native Cowsheds</a:t>
          </a:r>
        </a:p>
      </dgm:t>
    </dgm:pt>
    <dgm:pt modelId="{1A719D37-CC41-49D1-B40D-BD60AA399894}" type="parTrans" cxnId="{D0993022-5116-41CF-B74D-BBA49C092660}">
      <dgm:prSet/>
      <dgm:spPr/>
      <dgm:t>
        <a:bodyPr/>
        <a:lstStyle/>
        <a:p>
          <a:endParaRPr lang="en-IN"/>
        </a:p>
      </dgm:t>
    </dgm:pt>
    <dgm:pt modelId="{B6AD4471-3C19-4CCB-9B92-808C9242A0F5}" type="sibTrans" cxnId="{D0993022-5116-41CF-B74D-BBA49C092660}">
      <dgm:prSet/>
      <dgm:spPr/>
      <dgm:t>
        <a:bodyPr/>
        <a:lstStyle/>
        <a:p>
          <a:endParaRPr lang="en-IN"/>
        </a:p>
      </dgm:t>
    </dgm:pt>
    <dgm:pt modelId="{7E630897-40AC-4DA8-8BF2-7067A3BFA781}">
      <dgm:prSet phldrT="[Text]"/>
      <dgm:spPr/>
      <dgm:t>
        <a:bodyPr/>
        <a:lstStyle/>
        <a:p>
          <a:r>
            <a:rPr lang="en-IN" dirty="0"/>
            <a:t>Consumers</a:t>
          </a:r>
        </a:p>
      </dgm:t>
    </dgm:pt>
    <dgm:pt modelId="{D4624686-5235-4EC5-A4A5-BB07B1FBCC32}" type="parTrans" cxnId="{516F346E-CD5D-43F6-8222-A14AB86429FD}">
      <dgm:prSet/>
      <dgm:spPr/>
      <dgm:t>
        <a:bodyPr/>
        <a:lstStyle/>
        <a:p>
          <a:endParaRPr lang="en-IN"/>
        </a:p>
      </dgm:t>
    </dgm:pt>
    <dgm:pt modelId="{E6F99CBE-3C1B-41DD-B59E-DD749CC74AD2}" type="sibTrans" cxnId="{516F346E-CD5D-43F6-8222-A14AB86429FD}">
      <dgm:prSet/>
      <dgm:spPr/>
      <dgm:t>
        <a:bodyPr/>
        <a:lstStyle/>
        <a:p>
          <a:endParaRPr lang="en-IN"/>
        </a:p>
      </dgm:t>
    </dgm:pt>
    <dgm:pt modelId="{D55D9758-F3F3-496C-A2AE-54A38F135E0E}" type="pres">
      <dgm:prSet presAssocID="{5D8B48BA-52EC-47D3-A847-651C1B7A2BD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2AD97AE-856C-43EF-BD0B-2D3038BC825B}" type="pres">
      <dgm:prSet presAssocID="{6E9A99A9-E7BD-4B44-B478-501138301679}" presName="Accent1" presStyleCnt="0"/>
      <dgm:spPr/>
    </dgm:pt>
    <dgm:pt modelId="{91DB1A4B-AACC-44DE-ADFB-28ABB91B262A}" type="pres">
      <dgm:prSet presAssocID="{6E9A99A9-E7BD-4B44-B478-501138301679}" presName="Accent" presStyleLbl="node1" presStyleIdx="0" presStyleCnt="3"/>
      <dgm:spPr/>
    </dgm:pt>
    <dgm:pt modelId="{E498027B-760E-45D6-9A87-52B9A2E46659}" type="pres">
      <dgm:prSet presAssocID="{6E9A99A9-E7BD-4B44-B478-50113830167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58668057-9592-4393-9364-27C638A4910E}" type="pres">
      <dgm:prSet presAssocID="{58E2D6C7-4CC4-4911-B8AC-10B44F2D28EB}" presName="Accent2" presStyleCnt="0"/>
      <dgm:spPr/>
    </dgm:pt>
    <dgm:pt modelId="{4DD62CAB-C344-4FAC-BE40-7E77413BBB56}" type="pres">
      <dgm:prSet presAssocID="{58E2D6C7-4CC4-4911-B8AC-10B44F2D28EB}" presName="Accent" presStyleLbl="node1" presStyleIdx="1" presStyleCnt="3"/>
      <dgm:spPr/>
    </dgm:pt>
    <dgm:pt modelId="{DCA51273-7853-4AAA-9302-E57237E1E63D}" type="pres">
      <dgm:prSet presAssocID="{58E2D6C7-4CC4-4911-B8AC-10B44F2D28E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CE6C81E9-31DD-4BA9-A210-3A07384E463A}" type="pres">
      <dgm:prSet presAssocID="{7E630897-40AC-4DA8-8BF2-7067A3BFA781}" presName="Accent3" presStyleCnt="0"/>
      <dgm:spPr/>
    </dgm:pt>
    <dgm:pt modelId="{EFA98264-9EFF-4607-8D1E-A9925413F617}" type="pres">
      <dgm:prSet presAssocID="{7E630897-40AC-4DA8-8BF2-7067A3BFA781}" presName="Accent" presStyleLbl="node1" presStyleIdx="2" presStyleCnt="3"/>
      <dgm:spPr/>
    </dgm:pt>
    <dgm:pt modelId="{48C38934-1FCD-46BF-9A28-D03592D7C3AA}" type="pres">
      <dgm:prSet presAssocID="{7E630897-40AC-4DA8-8BF2-7067A3BFA78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7B2C6A03-DD7B-409A-B12C-8371DA088F78}" type="presOf" srcId="{7E630897-40AC-4DA8-8BF2-7067A3BFA781}" destId="{48C38934-1FCD-46BF-9A28-D03592D7C3AA}" srcOrd="0" destOrd="0" presId="urn:microsoft.com/office/officeart/2009/layout/CircleArrowProcess"/>
    <dgm:cxn modelId="{D0993022-5116-41CF-B74D-BBA49C092660}" srcId="{5D8B48BA-52EC-47D3-A847-651C1B7A2BD3}" destId="{58E2D6C7-4CC4-4911-B8AC-10B44F2D28EB}" srcOrd="1" destOrd="0" parTransId="{1A719D37-CC41-49D1-B40D-BD60AA399894}" sibTransId="{B6AD4471-3C19-4CCB-9B92-808C9242A0F5}"/>
    <dgm:cxn modelId="{B13BD335-E317-47F4-BA8B-90B923042180}" srcId="{5D8B48BA-52EC-47D3-A847-651C1B7A2BD3}" destId="{6E9A99A9-E7BD-4B44-B478-501138301679}" srcOrd="0" destOrd="0" parTransId="{3F0763D3-5841-4B52-9F90-0E0494E65027}" sibTransId="{F3F99E10-B871-4D47-AED6-A9D9D4C1DC2E}"/>
    <dgm:cxn modelId="{516F346E-CD5D-43F6-8222-A14AB86429FD}" srcId="{5D8B48BA-52EC-47D3-A847-651C1B7A2BD3}" destId="{7E630897-40AC-4DA8-8BF2-7067A3BFA781}" srcOrd="2" destOrd="0" parTransId="{D4624686-5235-4EC5-A4A5-BB07B1FBCC32}" sibTransId="{E6F99CBE-3C1B-41DD-B59E-DD749CC74AD2}"/>
    <dgm:cxn modelId="{3B65CE87-8232-4EC3-943F-FE1A9A7C586B}" type="presOf" srcId="{58E2D6C7-4CC4-4911-B8AC-10B44F2D28EB}" destId="{DCA51273-7853-4AAA-9302-E57237E1E63D}" srcOrd="0" destOrd="0" presId="urn:microsoft.com/office/officeart/2009/layout/CircleArrowProcess"/>
    <dgm:cxn modelId="{1F071EC2-88D9-4CBC-AAF8-7630EB2AF7E0}" type="presOf" srcId="{6E9A99A9-E7BD-4B44-B478-501138301679}" destId="{E498027B-760E-45D6-9A87-52B9A2E46659}" srcOrd="0" destOrd="0" presId="urn:microsoft.com/office/officeart/2009/layout/CircleArrowProcess"/>
    <dgm:cxn modelId="{9DECE1E6-473F-4E1E-877A-20B38BC313C1}" type="presOf" srcId="{5D8B48BA-52EC-47D3-A847-651C1B7A2BD3}" destId="{D55D9758-F3F3-496C-A2AE-54A38F135E0E}" srcOrd="0" destOrd="0" presId="urn:microsoft.com/office/officeart/2009/layout/CircleArrowProcess"/>
    <dgm:cxn modelId="{9B1410E7-B1AB-49CD-B5AD-230BC5BB56AF}" type="presParOf" srcId="{D55D9758-F3F3-496C-A2AE-54A38F135E0E}" destId="{D2AD97AE-856C-43EF-BD0B-2D3038BC825B}" srcOrd="0" destOrd="0" presId="urn:microsoft.com/office/officeart/2009/layout/CircleArrowProcess"/>
    <dgm:cxn modelId="{0D0FEF19-45AA-4E51-8A0A-8CA739743BAF}" type="presParOf" srcId="{D2AD97AE-856C-43EF-BD0B-2D3038BC825B}" destId="{91DB1A4B-AACC-44DE-ADFB-28ABB91B262A}" srcOrd="0" destOrd="0" presId="urn:microsoft.com/office/officeart/2009/layout/CircleArrowProcess"/>
    <dgm:cxn modelId="{C84D7C5C-3CF7-42DC-B345-4F361F53B5D2}" type="presParOf" srcId="{D55D9758-F3F3-496C-A2AE-54A38F135E0E}" destId="{E498027B-760E-45D6-9A87-52B9A2E46659}" srcOrd="1" destOrd="0" presId="urn:microsoft.com/office/officeart/2009/layout/CircleArrowProcess"/>
    <dgm:cxn modelId="{281E7A24-81F6-4C04-A58B-2087EF6BDEF6}" type="presParOf" srcId="{D55D9758-F3F3-496C-A2AE-54A38F135E0E}" destId="{58668057-9592-4393-9364-27C638A4910E}" srcOrd="2" destOrd="0" presId="urn:microsoft.com/office/officeart/2009/layout/CircleArrowProcess"/>
    <dgm:cxn modelId="{0B1B6DE6-8F9B-4971-B015-320A291A07C7}" type="presParOf" srcId="{58668057-9592-4393-9364-27C638A4910E}" destId="{4DD62CAB-C344-4FAC-BE40-7E77413BBB56}" srcOrd="0" destOrd="0" presId="urn:microsoft.com/office/officeart/2009/layout/CircleArrowProcess"/>
    <dgm:cxn modelId="{175321FC-B359-4294-AAF1-8A3B1D1DEF75}" type="presParOf" srcId="{D55D9758-F3F3-496C-A2AE-54A38F135E0E}" destId="{DCA51273-7853-4AAA-9302-E57237E1E63D}" srcOrd="3" destOrd="0" presId="urn:microsoft.com/office/officeart/2009/layout/CircleArrowProcess"/>
    <dgm:cxn modelId="{5752AE25-E70C-4363-A272-CF21AA5B6BA9}" type="presParOf" srcId="{D55D9758-F3F3-496C-A2AE-54A38F135E0E}" destId="{CE6C81E9-31DD-4BA9-A210-3A07384E463A}" srcOrd="4" destOrd="0" presId="urn:microsoft.com/office/officeart/2009/layout/CircleArrowProcess"/>
    <dgm:cxn modelId="{9A11ADAF-7776-4D98-802A-6D30E2FD32C4}" type="presParOf" srcId="{CE6C81E9-31DD-4BA9-A210-3A07384E463A}" destId="{EFA98264-9EFF-4607-8D1E-A9925413F617}" srcOrd="0" destOrd="0" presId="urn:microsoft.com/office/officeart/2009/layout/CircleArrowProcess"/>
    <dgm:cxn modelId="{52174696-E40B-4DEE-8F16-1D322400F5AF}" type="presParOf" srcId="{D55D9758-F3F3-496C-A2AE-54A38F135E0E}" destId="{48C38934-1FCD-46BF-9A28-D03592D7C3A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B1A4B-AACC-44DE-ADFB-28ABB91B262A}">
      <dsp:nvSpPr>
        <dsp:cNvPr id="0" name=""/>
        <dsp:cNvSpPr/>
      </dsp:nvSpPr>
      <dsp:spPr>
        <a:xfrm>
          <a:off x="1431214" y="0"/>
          <a:ext cx="1868239" cy="186852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8027B-760E-45D6-9A87-52B9A2E46659}">
      <dsp:nvSpPr>
        <dsp:cNvPr id="0" name=""/>
        <dsp:cNvSpPr/>
      </dsp:nvSpPr>
      <dsp:spPr>
        <a:xfrm>
          <a:off x="1844156" y="674593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Natural Farmers</a:t>
          </a:r>
        </a:p>
      </dsp:txBody>
      <dsp:txXfrm>
        <a:off x="1844156" y="674593"/>
        <a:ext cx="1038144" cy="518948"/>
      </dsp:txXfrm>
    </dsp:sp>
    <dsp:sp modelId="{4DD62CAB-C344-4FAC-BE40-7E77413BBB56}">
      <dsp:nvSpPr>
        <dsp:cNvPr id="0" name=""/>
        <dsp:cNvSpPr/>
      </dsp:nvSpPr>
      <dsp:spPr>
        <a:xfrm>
          <a:off x="912317" y="1073605"/>
          <a:ext cx="1868239" cy="186852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51273-7853-4AAA-9302-E57237E1E63D}">
      <dsp:nvSpPr>
        <dsp:cNvPr id="0" name=""/>
        <dsp:cNvSpPr/>
      </dsp:nvSpPr>
      <dsp:spPr>
        <a:xfrm>
          <a:off x="1327364" y="1754409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Native Cowsheds</a:t>
          </a:r>
        </a:p>
      </dsp:txBody>
      <dsp:txXfrm>
        <a:off x="1327364" y="1754409"/>
        <a:ext cx="1038144" cy="518948"/>
      </dsp:txXfrm>
    </dsp:sp>
    <dsp:sp modelId="{EFA98264-9EFF-4607-8D1E-A9925413F617}">
      <dsp:nvSpPr>
        <dsp:cNvPr id="0" name=""/>
        <dsp:cNvSpPr/>
      </dsp:nvSpPr>
      <dsp:spPr>
        <a:xfrm>
          <a:off x="1564183" y="2275686"/>
          <a:ext cx="1605107" cy="160575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38934-1FCD-46BF-9A28-D03592D7C3AA}">
      <dsp:nvSpPr>
        <dsp:cNvPr id="0" name=""/>
        <dsp:cNvSpPr/>
      </dsp:nvSpPr>
      <dsp:spPr>
        <a:xfrm>
          <a:off x="1846612" y="2835777"/>
          <a:ext cx="1038144" cy="51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Consumers</a:t>
          </a:r>
        </a:p>
      </dsp:txBody>
      <dsp:txXfrm>
        <a:off x="1846612" y="2835777"/>
        <a:ext cx="1038144" cy="518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611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3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827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534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5622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3122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7517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179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81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258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5456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98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079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902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4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140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B11CD-FECC-46F0-8B75-B72035F41932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B9B6CC-7CFE-4024-AE40-45EBC734076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149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49DD-DF66-6468-07E2-9C871AFC5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Team GoPals – </a:t>
            </a:r>
            <a:br>
              <a:rPr lang="en-IN" dirty="0"/>
            </a:b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5FA1C-BC70-7E30-2FCD-400E51521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December 28, 2022</a:t>
            </a:r>
          </a:p>
        </p:txBody>
      </p:sp>
      <p:pic>
        <p:nvPicPr>
          <p:cNvPr id="4" name="Google Shape;135;p1">
            <a:extLst>
              <a:ext uri="{FF2B5EF4-FFF2-40B4-BE49-F238E27FC236}">
                <a16:creationId xmlns:a16="http://schemas.microsoft.com/office/drawing/2014/main" id="{6964CFEC-D87C-5977-CB6A-209064AAD82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6720" y="201375"/>
            <a:ext cx="3789988" cy="2491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001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4EE1-D55D-040C-EF58-00B12243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 2: Farmer Partners (3 of 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E564B-A92A-200D-128C-D4084A8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15" y="1270536"/>
            <a:ext cx="6333422" cy="5467148"/>
          </a:xfrm>
        </p:spPr>
        <p:txBody>
          <a:bodyPr>
            <a:normAutofit fontScale="77500" lnSpcReduction="20000"/>
          </a:bodyPr>
          <a:lstStyle/>
          <a:p>
            <a:r>
              <a:rPr lang="en-IN" b="1" dirty="0">
                <a:latin typeface="Nunito" pitchFamily="2" charset="0"/>
              </a:rPr>
              <a:t>Name</a:t>
            </a:r>
            <a:r>
              <a:rPr lang="en-IN" dirty="0">
                <a:latin typeface="Nunito" pitchFamily="2" charset="0"/>
              </a:rPr>
              <a:t>: </a:t>
            </a:r>
            <a:r>
              <a:rPr lang="en-US" dirty="0">
                <a:latin typeface="Nunito" pitchFamily="2" charset="0"/>
              </a:rPr>
              <a:t>Cluster of 75+ natural farmers</a:t>
            </a:r>
            <a:endParaRPr lang="en-US" b="0" i="0" u="none" strike="noStrike" kern="1200" cap="none" dirty="0">
              <a:solidFill>
                <a:srgbClr val="233A44"/>
              </a:solidFill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Location</a:t>
            </a:r>
            <a:r>
              <a:rPr lang="en-IN" dirty="0">
                <a:latin typeface="Nunito" pitchFamily="2" charset="0"/>
              </a:rPr>
              <a:t>:</a:t>
            </a:r>
            <a:r>
              <a:rPr lang="en-US" dirty="0">
                <a:latin typeface="Nunito" pitchFamily="2" charset="0"/>
              </a:rPr>
              <a:t> Tirunelveli, Tamil Nādu</a:t>
            </a:r>
          </a:p>
          <a:p>
            <a:r>
              <a:rPr lang="en-US" b="1" dirty="0">
                <a:latin typeface="Nunito" pitchFamily="2" charset="0"/>
              </a:rPr>
              <a:t>Cows &amp; Breads</a:t>
            </a:r>
            <a:r>
              <a:rPr lang="en-US" dirty="0">
                <a:latin typeface="Nunito" pitchFamily="2" charset="0"/>
              </a:rPr>
              <a:t>: </a:t>
            </a:r>
            <a:r>
              <a:rPr lang="en-US" b="0" i="0" dirty="0">
                <a:solidFill>
                  <a:srgbClr val="222222"/>
                </a:solidFill>
                <a:latin typeface="Nunito" pitchFamily="2" charset="0"/>
                <a:ea typeface="Nunito"/>
                <a:cs typeface="Nunito"/>
                <a:sym typeface="Nunito"/>
              </a:rPr>
              <a:t>28 cows and bulls. Breeds include Chengalpattu, Kangeyam, Sahiwal and Nellaikuttai </a:t>
            </a:r>
            <a:endParaRPr lang="en-US" dirty="0"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SAC Activities</a:t>
            </a:r>
          </a:p>
          <a:p>
            <a:pPr lvl="1"/>
            <a:r>
              <a:rPr lang="en-IN" dirty="0">
                <a:latin typeface="Nunito" pitchFamily="2" charset="0"/>
              </a:rPr>
              <a:t>Fodder Bank creation</a:t>
            </a:r>
          </a:p>
          <a:p>
            <a:pPr lvl="1"/>
            <a:r>
              <a:rPr lang="en-IN" dirty="0">
                <a:latin typeface="Nunito" pitchFamily="2" charset="0"/>
              </a:rPr>
              <a:t>Borewell installation </a:t>
            </a:r>
          </a:p>
          <a:p>
            <a:pPr lvl="1"/>
            <a:r>
              <a:rPr lang="en-IN" dirty="0">
                <a:latin typeface="Nunito" pitchFamily="2" charset="0"/>
              </a:rPr>
              <a:t>Agroforestry (</a:t>
            </a:r>
            <a:r>
              <a:rPr lang="en-US" dirty="0">
                <a:latin typeface="Nunito" pitchFamily="2" charset="0"/>
                <a:sym typeface="Nunito"/>
              </a:rPr>
              <a:t>distributed of native seeds of Palm (5000 saplings), Tamarind and Coconut saplings)</a:t>
            </a:r>
          </a:p>
          <a:p>
            <a:pPr lvl="1"/>
            <a:r>
              <a:rPr lang="en-IN" dirty="0">
                <a:latin typeface="Nunito" pitchFamily="2" charset="0"/>
              </a:rPr>
              <a:t>Pradhan Mantri Suraksha Bhima Yojana (PMSBY) coverage for 75 farmer families</a:t>
            </a:r>
          </a:p>
          <a:p>
            <a:pPr lvl="1"/>
            <a:r>
              <a:rPr lang="en-IN" dirty="0">
                <a:latin typeface="Nunito" pitchFamily="2" charset="0"/>
              </a:rPr>
              <a:t>Worked for Government Press Release permitting </a:t>
            </a:r>
            <a:r>
              <a:rPr lang="en-US" dirty="0">
                <a:latin typeface="Nunito" pitchFamily="2" charset="0"/>
                <a:sym typeface="Nunito"/>
              </a:rPr>
              <a:t>farmers to do natural grazing in Western Ghats through Tamil Nadu </a:t>
            </a:r>
            <a:endParaRPr lang="en-IN" dirty="0">
              <a:latin typeface="Nunito" pitchFamily="2" charset="0"/>
            </a:endParaRPr>
          </a:p>
          <a:p>
            <a:pPr lvl="1"/>
            <a:r>
              <a:rPr lang="en-IN" dirty="0">
                <a:latin typeface="Nunito" pitchFamily="2" charset="0"/>
              </a:rPr>
              <a:t>Caretaker Honorarium (INR 54K P A)</a:t>
            </a:r>
          </a:p>
          <a:p>
            <a:r>
              <a:rPr lang="en-IN" b="1" dirty="0">
                <a:latin typeface="Nunito" pitchFamily="2" charset="0"/>
              </a:rPr>
              <a:t>Impact</a:t>
            </a:r>
          </a:p>
          <a:p>
            <a:pPr lvl="1"/>
            <a:r>
              <a:rPr lang="en-IN" dirty="0">
                <a:latin typeface="Nunito" pitchFamily="2" charset="0"/>
              </a:rPr>
              <a:t>Important water and fodder source </a:t>
            </a:r>
          </a:p>
          <a:p>
            <a:pPr lvl="1"/>
            <a:r>
              <a:rPr lang="en-US" dirty="0">
                <a:latin typeface="Nunito" pitchFamily="2" charset="0"/>
                <a:sym typeface="Nunito"/>
              </a:rPr>
              <a:t>Dry fodder distributed to marginal farmers in summer</a:t>
            </a:r>
          </a:p>
          <a:p>
            <a:pPr lvl="1"/>
            <a:r>
              <a:rPr lang="en-IN" dirty="0">
                <a:latin typeface="Nunito" pitchFamily="2" charset="0"/>
              </a:rPr>
              <a:t>Specialized caretaker-driven cow maintenance</a:t>
            </a:r>
          </a:p>
          <a:p>
            <a:pPr lvl="1"/>
            <a:r>
              <a:rPr lang="en-US" dirty="0">
                <a:latin typeface="Nunito" pitchFamily="2" charset="0"/>
                <a:sym typeface="Nunito"/>
              </a:rPr>
              <a:t>Government Permission of forest grazing benefits 200,000 cows and bulls</a:t>
            </a:r>
          </a:p>
          <a:p>
            <a:pPr lvl="1"/>
            <a:r>
              <a:rPr lang="en-US" dirty="0">
                <a:latin typeface="Nunito" pitchFamily="2" charset="0"/>
                <a:sym typeface="Nunito"/>
              </a:rPr>
              <a:t>Promotes Breed Development and Conservation</a:t>
            </a:r>
            <a:r>
              <a:rPr lang="en-IN" dirty="0">
                <a:latin typeface="Nunito" pitchFamily="2" charset="0"/>
                <a:sym typeface="Nunito"/>
              </a:rPr>
              <a:t> (one of the Goals)</a:t>
            </a:r>
            <a:endParaRPr lang="en-IN" dirty="0">
              <a:latin typeface="Nunito" pitchFamily="2" charset="0"/>
            </a:endParaRPr>
          </a:p>
        </p:txBody>
      </p:sp>
      <p:pic>
        <p:nvPicPr>
          <p:cNvPr id="13" name="Google Shape;184;p6" descr="A picture containing text, tree, ground, outdoor&#10;&#10;Description automatically generated">
            <a:extLst>
              <a:ext uri="{FF2B5EF4-FFF2-40B4-BE49-F238E27FC236}">
                <a16:creationId xmlns:a16="http://schemas.microsoft.com/office/drawing/2014/main" id="{8A534AD3-1CDD-9D7F-64D5-F59F2C781C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3221" b="20450"/>
          <a:stretch/>
        </p:blipFill>
        <p:spPr>
          <a:xfrm>
            <a:off x="6672717" y="1270000"/>
            <a:ext cx="1911221" cy="227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6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1DBCA17B-5CC6-98AE-1FD4-03B4218849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030" t="9081" r="24194" b="28810"/>
          <a:stretch/>
        </p:blipFill>
        <p:spPr>
          <a:xfrm>
            <a:off x="6672717" y="3663951"/>
            <a:ext cx="2391628" cy="227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6" descr="A picture containing tree, grass, outdoor, ground&#10;&#10;Description automatically generated">
            <a:extLst>
              <a:ext uri="{FF2B5EF4-FFF2-40B4-BE49-F238E27FC236}">
                <a16:creationId xmlns:a16="http://schemas.microsoft.com/office/drawing/2014/main" id="{80D1A6A1-6812-102A-2C7D-55F6658AA1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0002" y="1600167"/>
            <a:ext cx="2391628" cy="194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3;p6">
            <a:extLst>
              <a:ext uri="{FF2B5EF4-FFF2-40B4-BE49-F238E27FC236}">
                <a16:creationId xmlns:a16="http://schemas.microsoft.com/office/drawing/2014/main" id="{11859B4D-2651-DE12-B80F-BB7BCB190E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0111" y="3663951"/>
            <a:ext cx="1911221" cy="1957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50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4EE1-D55D-040C-EF58-00B12243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 2: Farmer Partners (4 of 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E564B-A92A-200D-128C-D4084A8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4914"/>
            <a:ext cx="4433681" cy="5322769"/>
          </a:xfrm>
        </p:spPr>
        <p:txBody>
          <a:bodyPr>
            <a:normAutofit fontScale="92500" lnSpcReduction="20000"/>
          </a:bodyPr>
          <a:lstStyle/>
          <a:p>
            <a:r>
              <a:rPr lang="en-IN" b="1" dirty="0">
                <a:latin typeface="Nunito" pitchFamily="2" charset="0"/>
              </a:rPr>
              <a:t>Name</a:t>
            </a:r>
            <a:r>
              <a:rPr lang="en-IN" dirty="0">
                <a:latin typeface="Nunito" pitchFamily="2" charset="0"/>
              </a:rPr>
              <a:t>: </a:t>
            </a:r>
            <a:r>
              <a:rPr lang="en-US" sz="1800" dirty="0"/>
              <a:t>Prashant </a:t>
            </a:r>
            <a:r>
              <a:rPr lang="en-US" sz="1800" dirty="0" err="1"/>
              <a:t>Biradar</a:t>
            </a:r>
            <a:r>
              <a:rPr lang="en-US" sz="1800" dirty="0"/>
              <a:t> &amp; </a:t>
            </a:r>
            <a:r>
              <a:rPr lang="en-US" sz="1800" dirty="0" err="1"/>
              <a:t>Hanamanth</a:t>
            </a:r>
            <a:r>
              <a:rPr lang="en-US" sz="1800" dirty="0"/>
              <a:t> </a:t>
            </a:r>
            <a:r>
              <a:rPr lang="en-US" sz="1800" dirty="0" err="1"/>
              <a:t>Budivanth</a:t>
            </a:r>
            <a:endParaRPr lang="en-US" sz="1800" b="0" i="0" u="none" strike="noStrike" kern="1200" cap="none" dirty="0">
              <a:solidFill>
                <a:srgbClr val="233A44"/>
              </a:solidFill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Location</a:t>
            </a:r>
            <a:r>
              <a:rPr lang="en-IN" dirty="0">
                <a:latin typeface="Nunito" pitchFamily="2" charset="0"/>
              </a:rPr>
              <a:t>: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sz="1800" dirty="0"/>
              <a:t>Keri </a:t>
            </a:r>
            <a:r>
              <a:rPr lang="en-US" sz="1800" dirty="0" err="1"/>
              <a:t>Ambalga</a:t>
            </a:r>
            <a:r>
              <a:rPr lang="en-US" sz="1800" dirty="0"/>
              <a:t>, Kalburgi, Karnataka</a:t>
            </a:r>
            <a:endParaRPr lang="en-US" dirty="0"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SAC Activities</a:t>
            </a:r>
          </a:p>
          <a:p>
            <a:pPr lvl="1"/>
            <a:r>
              <a:rPr lang="en-IN" dirty="0">
                <a:latin typeface="Nunito" pitchFamily="2" charset="0"/>
              </a:rPr>
              <a:t>Organic Input Centre setup</a:t>
            </a:r>
          </a:p>
          <a:p>
            <a:pPr lvl="1"/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50K to purchase the raw materials and  accessories</a:t>
            </a:r>
            <a:r>
              <a:rPr lang="en-US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with equal contribution from local farmers </a:t>
            </a:r>
            <a:endParaRPr lang="en-IN" dirty="0"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Impact</a:t>
            </a:r>
          </a:p>
          <a:p>
            <a:pPr lvl="1"/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Inspired by this village, two more villages have set up their own organic input center with their own contributions under the guidance from Team </a:t>
            </a:r>
            <a:r>
              <a:rPr lang="en-US" sz="1600" b="0" i="0" u="none" strike="noStrike" cap="none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GoPals</a:t>
            </a:r>
            <a:endParaRPr lang="en-IN" dirty="0">
              <a:latin typeface="Nunito" pitchFamily="2" charset="0"/>
            </a:endParaRPr>
          </a:p>
          <a:p>
            <a:pPr lvl="1"/>
            <a:r>
              <a:rPr lang="en-IN" dirty="0">
                <a:latin typeface="Nunito" pitchFamily="2" charset="0"/>
              </a:rPr>
              <a:t>Natural farming inputs at minimal  cost compared to chemical inputs</a:t>
            </a:r>
          </a:p>
          <a:p>
            <a:pPr lvl="1"/>
            <a:r>
              <a:rPr lang="en-IN" dirty="0">
                <a:latin typeface="Nunito" pitchFamily="2" charset="0"/>
              </a:rPr>
              <a:t>Local cow breeds preserved and developed</a:t>
            </a:r>
          </a:p>
          <a:p>
            <a:pPr lvl="1"/>
            <a:r>
              <a:rPr lang="en-US" dirty="0">
                <a:latin typeface="Nunito" pitchFamily="2" charset="0"/>
                <a:sym typeface="Nunito"/>
              </a:rPr>
              <a:t>Promotes entrepreneurship in village</a:t>
            </a:r>
          </a:p>
          <a:p>
            <a:pPr lvl="1"/>
            <a:r>
              <a:rPr lang="en-IN" dirty="0">
                <a:latin typeface="Nunito" pitchFamily="2" charset="0"/>
              </a:rPr>
              <a:t>Promotes natural farming adoption</a:t>
            </a:r>
          </a:p>
          <a:p>
            <a:pPr lvl="1"/>
            <a:endParaRPr lang="en-IN" dirty="0"/>
          </a:p>
        </p:txBody>
      </p:sp>
      <p:pic>
        <p:nvPicPr>
          <p:cNvPr id="4" name="Google Shape;192;p7" descr="A picture containing tree, outdoor, grass, blue&#10;&#10;Description automatically generated">
            <a:extLst>
              <a:ext uri="{FF2B5EF4-FFF2-40B4-BE49-F238E27FC236}">
                <a16:creationId xmlns:a16="http://schemas.microsoft.com/office/drawing/2014/main" id="{A4681069-42A0-BEE8-5205-536BCAD957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14076" y="1414914"/>
            <a:ext cx="2239445" cy="167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7;p7" descr="A picture containing outdoor, tree, ground&#10;&#10;Description automatically generated">
            <a:extLst>
              <a:ext uri="{FF2B5EF4-FFF2-40B4-BE49-F238E27FC236}">
                <a16:creationId xmlns:a16="http://schemas.microsoft.com/office/drawing/2014/main" id="{538BD008-A199-1118-774E-8ACF3DF78D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5729" y="1414914"/>
            <a:ext cx="2154064" cy="167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4;p7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4B9D60E0-49D8-7DAE-F9F5-ABCCFEE53C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725" y="3242579"/>
            <a:ext cx="2800557" cy="159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6;p7" descr="A picture containing outdoor, person, different, vegetable&#10;&#10;Description automatically generated">
            <a:extLst>
              <a:ext uri="{FF2B5EF4-FFF2-40B4-BE49-F238E27FC236}">
                <a16:creationId xmlns:a16="http://schemas.microsoft.com/office/drawing/2014/main" id="{035523F4-FAEA-6186-AAB8-D6A01E6B01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4076" y="4982039"/>
            <a:ext cx="2239445" cy="159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5;p7" descr="A picture containing plant, different, vegetable, fresh&#10;&#10;Description automatically generated">
            <a:extLst>
              <a:ext uri="{FF2B5EF4-FFF2-40B4-BE49-F238E27FC236}">
                <a16:creationId xmlns:a16="http://schemas.microsoft.com/office/drawing/2014/main" id="{6809FEEE-3C74-F0DD-AA47-2D92F432B33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0362" y="4982039"/>
            <a:ext cx="1802446" cy="1584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58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4EE1-D55D-040C-EF58-00B12243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 2: Farmer Partners (5 of 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E564B-A92A-200D-128C-D4084A8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84" y="1414914"/>
            <a:ext cx="4433681" cy="5322769"/>
          </a:xfrm>
        </p:spPr>
        <p:txBody>
          <a:bodyPr>
            <a:normAutofit fontScale="92500" lnSpcReduction="10000"/>
          </a:bodyPr>
          <a:lstStyle/>
          <a:p>
            <a:r>
              <a:rPr lang="en-IN" b="1" dirty="0">
                <a:latin typeface="Nunito" pitchFamily="2" charset="0"/>
              </a:rPr>
              <a:t>Name</a:t>
            </a:r>
            <a:r>
              <a:rPr lang="en-IN" dirty="0">
                <a:latin typeface="Nunito" pitchFamily="2" charset="0"/>
              </a:rPr>
              <a:t>: </a:t>
            </a:r>
            <a:r>
              <a:rPr lang="en-US" dirty="0"/>
              <a:t>Periyasamy (natural farmer, rearing 4+ Kangeyam cows, Certified Panchagavya specialist) </a:t>
            </a:r>
            <a:endParaRPr lang="en-IN" dirty="0"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Location</a:t>
            </a:r>
            <a:r>
              <a:rPr lang="en-IN" dirty="0">
                <a:latin typeface="Nunito" pitchFamily="2" charset="0"/>
              </a:rPr>
              <a:t>: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/>
              <a:t>Alwarkuruchi</a:t>
            </a:r>
            <a:r>
              <a:rPr lang="en-US" dirty="0"/>
              <a:t>, Tirunelveli, </a:t>
            </a:r>
            <a:r>
              <a:rPr lang="en-US" dirty="0">
                <a:latin typeface="Nunito" pitchFamily="2" charset="0"/>
              </a:rPr>
              <a:t>Tamil Nādu</a:t>
            </a:r>
            <a:br>
              <a:rPr lang="en-US" dirty="0"/>
            </a:br>
            <a:endParaRPr lang="en-US" dirty="0"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SAC Activities</a:t>
            </a:r>
          </a:p>
          <a:p>
            <a:pPr lvl="1"/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Supported for leasing the land for </a:t>
            </a:r>
            <a:r>
              <a:rPr lang="en-US" sz="1600" b="1" i="0" u="none" strike="noStrike" cap="none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Gouadharith</a:t>
            </a:r>
            <a:r>
              <a:rPr lang="en-US" sz="1600" b="1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 Krishi</a:t>
            </a:r>
          </a:p>
          <a:p>
            <a:pPr lvl="1"/>
            <a:r>
              <a:rPr lang="en-IN" dirty="0" err="1">
                <a:latin typeface="Nunito" pitchFamily="2" charset="0"/>
              </a:rPr>
              <a:t>Panchagavya</a:t>
            </a:r>
            <a:r>
              <a:rPr lang="en-IN" dirty="0">
                <a:latin typeface="Nunito" pitchFamily="2" charset="0"/>
              </a:rPr>
              <a:t> products production unit setup</a:t>
            </a:r>
          </a:p>
          <a:p>
            <a:r>
              <a:rPr lang="en-IN" b="1" dirty="0">
                <a:latin typeface="Nunito" pitchFamily="2" charset="0"/>
              </a:rPr>
              <a:t>Impact</a:t>
            </a:r>
          </a:p>
          <a:p>
            <a:pPr lvl="1"/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Manufactured </a:t>
            </a:r>
            <a:r>
              <a:rPr lang="en-US" sz="1600" b="0" i="0" u="none" strike="noStrike" cap="none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Gomaya</a:t>
            </a:r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 products like Tooth Powder, </a:t>
            </a:r>
            <a:r>
              <a:rPr lang="en-US" sz="1600" b="0" i="0" u="none" strike="noStrike" cap="none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Vibhuti</a:t>
            </a:r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, Manure, Headache Balm, Shampoo, Floor Cleaner, Facial Pack, </a:t>
            </a:r>
            <a:r>
              <a:rPr lang="en-US" sz="1600" b="0" i="0" u="none" strike="noStrike" cap="none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Gomaya</a:t>
            </a:r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600" b="0" i="0" u="none" strike="noStrike" cap="none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Deepam</a:t>
            </a:r>
            <a:endParaRPr lang="en-IN" dirty="0">
              <a:latin typeface="Nunito" pitchFamily="2" charset="0"/>
            </a:endParaRPr>
          </a:p>
          <a:p>
            <a:pPr lvl="1"/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Cultivated chemical free vegetables   and native variety rice </a:t>
            </a:r>
          </a:p>
          <a:p>
            <a:pPr lvl="1"/>
            <a:r>
              <a:rPr lang="en-US" dirty="0">
                <a:latin typeface="Nunito" pitchFamily="2" charset="0"/>
                <a:sym typeface="Nunito"/>
              </a:rPr>
              <a:t>Promotes entrepreneurship </a:t>
            </a:r>
          </a:p>
          <a:p>
            <a:pPr lvl="1"/>
            <a:endParaRPr lang="en-IN" dirty="0"/>
          </a:p>
        </p:txBody>
      </p:sp>
      <p:pic>
        <p:nvPicPr>
          <p:cNvPr id="8" name="Google Shape;204;p8">
            <a:extLst>
              <a:ext uri="{FF2B5EF4-FFF2-40B4-BE49-F238E27FC236}">
                <a16:creationId xmlns:a16="http://schemas.microsoft.com/office/drawing/2014/main" id="{1F27B4F8-1BA2-39BB-1CB6-50EBA18B5B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0834"/>
          <a:stretch/>
        </p:blipFill>
        <p:spPr>
          <a:xfrm rot="5400000">
            <a:off x="5020533" y="4633488"/>
            <a:ext cx="1467289" cy="196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6;p8" descr="A picture containing indoor, little&#10;&#10;Description automatically generated">
            <a:extLst>
              <a:ext uri="{FF2B5EF4-FFF2-40B4-BE49-F238E27FC236}">
                <a16:creationId xmlns:a16="http://schemas.microsoft.com/office/drawing/2014/main" id="{3ADA00CD-7F10-D10C-B556-0ED9D7AA57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86" t="18576" r="927" b="13857"/>
          <a:stretch/>
        </p:blipFill>
        <p:spPr>
          <a:xfrm>
            <a:off x="7010829" y="1491536"/>
            <a:ext cx="2848307" cy="263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7;p8" descr="A picture containing table, cup, indoor, plastic&#10;&#10;Description automatically generated">
            <a:extLst>
              <a:ext uri="{FF2B5EF4-FFF2-40B4-BE49-F238E27FC236}">
                <a16:creationId xmlns:a16="http://schemas.microsoft.com/office/drawing/2014/main" id="{2F811180-CFED-D6F1-01EC-1B81759C23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9752" y="1492090"/>
            <a:ext cx="1956387" cy="158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8;p8">
            <a:extLst>
              <a:ext uri="{FF2B5EF4-FFF2-40B4-BE49-F238E27FC236}">
                <a16:creationId xmlns:a16="http://schemas.microsoft.com/office/drawing/2014/main" id="{8357C0F8-E4A3-0B5A-ED55-8D7716E0B7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9752" y="3247752"/>
            <a:ext cx="1956388" cy="1467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9;p8" descr="A cow and a calf in a pen&#10;&#10;Description automatically generated with low confidence">
            <a:extLst>
              <a:ext uri="{FF2B5EF4-FFF2-40B4-BE49-F238E27FC236}">
                <a16:creationId xmlns:a16="http://schemas.microsoft.com/office/drawing/2014/main" id="{9DA21F88-537C-770A-F928-0497AF7690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829" y="4209800"/>
            <a:ext cx="2855677" cy="2141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847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4EE1-D55D-040C-EF58-00B12243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 2: Farmer Partners (6 of 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E564B-A92A-200D-128C-D4084A8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85" y="1414914"/>
            <a:ext cx="3824112" cy="5322769"/>
          </a:xfrm>
        </p:spPr>
        <p:txBody>
          <a:bodyPr>
            <a:normAutofit/>
          </a:bodyPr>
          <a:lstStyle/>
          <a:p>
            <a:r>
              <a:rPr lang="en-IN" b="1" dirty="0">
                <a:latin typeface="Nunito" pitchFamily="2" charset="0"/>
              </a:rPr>
              <a:t>Name</a:t>
            </a:r>
            <a:r>
              <a:rPr lang="en-IN" dirty="0">
                <a:latin typeface="Nunito" pitchFamily="2" charset="0"/>
              </a:rPr>
              <a:t>: </a:t>
            </a:r>
            <a:r>
              <a:rPr lang="en-US" dirty="0">
                <a:latin typeface="Nunito" pitchFamily="2" charset="0"/>
              </a:rPr>
              <a:t>Muthu Kumar</a:t>
            </a:r>
            <a:r>
              <a:rPr lang="en-US" dirty="0"/>
              <a:t> </a:t>
            </a:r>
          </a:p>
          <a:p>
            <a:r>
              <a:rPr lang="en-IN" b="1" dirty="0">
                <a:latin typeface="Nunito" pitchFamily="2" charset="0"/>
              </a:rPr>
              <a:t>Location</a:t>
            </a:r>
            <a:r>
              <a:rPr lang="en-IN" dirty="0">
                <a:latin typeface="Nunito" pitchFamily="2" charset="0"/>
              </a:rPr>
              <a:t>:</a:t>
            </a:r>
            <a:r>
              <a:rPr lang="en-US" dirty="0"/>
              <a:t> </a:t>
            </a:r>
            <a:r>
              <a:rPr lang="en-US" dirty="0" err="1"/>
              <a:t>Ravanasamudram</a:t>
            </a:r>
            <a:r>
              <a:rPr lang="en-US" dirty="0"/>
              <a:t>, Tirunelveli, Tamil Nadu</a:t>
            </a:r>
            <a:br>
              <a:rPr lang="en-US" dirty="0"/>
            </a:br>
            <a:endParaRPr lang="en-US" dirty="0"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SAC Activities</a:t>
            </a:r>
          </a:p>
          <a:p>
            <a:pPr lvl="1"/>
            <a:r>
              <a:rPr lang="en-IN" dirty="0">
                <a:latin typeface="Nunito" pitchFamily="2" charset="0"/>
              </a:rPr>
              <a:t>Borewell Installation</a:t>
            </a:r>
          </a:p>
          <a:p>
            <a:pPr lvl="1"/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Fencing around </a:t>
            </a:r>
            <a:r>
              <a:rPr lang="en-US" sz="1600" b="0" i="0" u="none" strike="noStrike" cap="none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Goushala</a:t>
            </a:r>
            <a:endParaRPr lang="en-US" sz="1600" b="0" i="0" u="none" strike="noStrike" cap="none" dirty="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1"/>
            <a:r>
              <a:rPr lang="en-US" sz="1600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He needs support for laying concrete for his </a:t>
            </a:r>
            <a:r>
              <a:rPr lang="en-US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G</a:t>
            </a:r>
            <a:r>
              <a:rPr lang="en-US" sz="1600" dirty="0" err="1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oushala</a:t>
            </a:r>
            <a:endParaRPr lang="en-US" sz="1600" i="0" u="none" strike="noStrike" cap="none" dirty="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  <a:p>
            <a:r>
              <a:rPr lang="en-IN" b="1" dirty="0">
                <a:latin typeface="Nunito" pitchFamily="2" charset="0"/>
              </a:rPr>
              <a:t>Impact</a:t>
            </a:r>
          </a:p>
          <a:p>
            <a:pPr lvl="1"/>
            <a:r>
              <a:rPr lang="en-US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1600" b="0" i="0" u="none" strike="noStrike" cap="none" dirty="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ater source for all the grazing cows in and around the village</a:t>
            </a:r>
            <a:endParaRPr lang="en-IN" dirty="0"/>
          </a:p>
        </p:txBody>
      </p:sp>
      <p:pic>
        <p:nvPicPr>
          <p:cNvPr id="4" name="Google Shape;220;p9" descr="A group of people stand around some cows&#10;&#10;Description automatically generated with low confidence">
            <a:extLst>
              <a:ext uri="{FF2B5EF4-FFF2-40B4-BE49-F238E27FC236}">
                <a16:creationId xmlns:a16="http://schemas.microsoft.com/office/drawing/2014/main" id="{60FDFA46-91C5-40EC-BA11-14E0035E8C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1199" t="29150" r="2397"/>
          <a:stretch/>
        </p:blipFill>
        <p:spPr>
          <a:xfrm>
            <a:off x="4531763" y="1501135"/>
            <a:ext cx="2103987" cy="173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7;p9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A36396C7-D289-4FFF-DD03-919E9E6D9A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7454"/>
          <a:stretch/>
        </p:blipFill>
        <p:spPr>
          <a:xfrm>
            <a:off x="7040717" y="1501135"/>
            <a:ext cx="2477492" cy="468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9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21170BF6-E3BB-6426-0373-2F40C46535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1197"/>
          <a:stretch/>
        </p:blipFill>
        <p:spPr>
          <a:xfrm>
            <a:off x="4531763" y="3329942"/>
            <a:ext cx="2477492" cy="173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9;p9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A9B15683-E66A-E34F-C37A-CF05AADF56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2925" y="5134989"/>
            <a:ext cx="2477492" cy="1418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232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B752-CAAB-3F0B-B52E-8991D6B8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000" dirty="0"/>
              <a:t>Goal 3 - </a:t>
            </a:r>
            <a:r>
              <a:rPr lang="en-US" sz="4000" dirty="0">
                <a:sym typeface="Nunito"/>
              </a:rPr>
              <a:t>Sponsor a Calf (SAC) – Expand beneficiaries</a:t>
            </a:r>
            <a:br>
              <a:rPr lang="en-US" dirty="0">
                <a:solidFill>
                  <a:schemeClr val="dk2"/>
                </a:solidFill>
                <a:latin typeface="Nunito"/>
                <a:sym typeface="Nunito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B0833-3707-56E5-7CAF-A6B6D4B88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IN" sz="1800" dirty="0">
                <a:latin typeface="Nunito" pitchFamily="2" charset="0"/>
              </a:rPr>
              <a:t>Existing beneficiaries - Sustained</a:t>
            </a:r>
          </a:p>
          <a:p>
            <a:pPr lvl="1"/>
            <a:r>
              <a:rPr lang="en-IN" sz="1800" dirty="0">
                <a:latin typeface="Nunito" pitchFamily="2" charset="0"/>
              </a:rPr>
              <a:t>Organic Input Centres – Receiving enquiries for additional centres</a:t>
            </a:r>
          </a:p>
          <a:p>
            <a:pPr lvl="1"/>
            <a:r>
              <a:rPr lang="en-US" sz="1800" dirty="0">
                <a:latin typeface="Nunito" pitchFamily="2" charset="0"/>
                <a:sym typeface="Nunito"/>
              </a:rPr>
              <a:t>Pradhan Mantri Suraksha Bhima Yojana</a:t>
            </a:r>
            <a:r>
              <a:rPr lang="en-IN" sz="1800" dirty="0">
                <a:latin typeface="Nunito" pitchFamily="2" charset="0"/>
                <a:sym typeface="Nunito"/>
              </a:rPr>
              <a:t> (PMSBY)</a:t>
            </a:r>
          </a:p>
          <a:p>
            <a:pPr lvl="1"/>
            <a:r>
              <a:rPr lang="en-US" sz="1800" dirty="0">
                <a:latin typeface="Nunito" pitchFamily="2" charset="0"/>
                <a:sym typeface="Nunito"/>
              </a:rPr>
              <a:t>Farmers making their own cow-based products benefiting agriculture in their area</a:t>
            </a:r>
          </a:p>
          <a:p>
            <a:pPr lvl="1"/>
            <a:r>
              <a:rPr lang="en-US" sz="1800" dirty="0">
                <a:latin typeface="Nunito" pitchFamily="2" charset="0"/>
                <a:sym typeface="Nunito"/>
              </a:rPr>
              <a:t>We need ideas to expand further</a:t>
            </a:r>
          </a:p>
          <a:p>
            <a:endParaRPr lang="en-US" sz="1800" dirty="0">
              <a:latin typeface="Nunito"/>
              <a:ea typeface="Nunito"/>
              <a:cs typeface="Nunito"/>
              <a:sym typeface="Nunito"/>
            </a:endParaRPr>
          </a:p>
          <a:p>
            <a:endParaRPr lang="en-IN" sz="1800" dirty="0">
              <a:latin typeface="Nunito"/>
              <a:ea typeface="Nunito"/>
              <a:cs typeface="Nunito"/>
              <a:sym typeface="Nunito"/>
            </a:endParaRP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5788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554DD-205A-9AA2-44B4-C548D2C81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/>
              <a:t>Goal 4 – </a:t>
            </a:r>
            <a:r>
              <a:rPr lang="en-US" dirty="0">
                <a:sym typeface="Nunito"/>
              </a:rPr>
              <a:t>Volunteer Base</a:t>
            </a:r>
            <a:r>
              <a:rPr lang="en-US" sz="3600" dirty="0">
                <a:sym typeface="Nunito"/>
              </a:rPr>
              <a:t> – Expand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D97B8-1E99-4421-A7EA-A586A30C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231216" cy="3880773"/>
          </a:xfrm>
        </p:spPr>
        <p:txBody>
          <a:bodyPr/>
          <a:lstStyle/>
          <a:p>
            <a:r>
              <a:rPr lang="en-IN" dirty="0"/>
              <a:t>Events Conducted</a:t>
            </a:r>
          </a:p>
          <a:p>
            <a:pPr lvl="1"/>
            <a:r>
              <a:rPr lang="en-IN" dirty="0"/>
              <a:t>Nature for Cows – Gou </a:t>
            </a:r>
            <a:r>
              <a:rPr lang="en-IN" dirty="0" err="1"/>
              <a:t>Sankranthi</a:t>
            </a:r>
            <a:r>
              <a:rPr lang="en-IN" dirty="0"/>
              <a:t> - Bangalore, Karnataka</a:t>
            </a:r>
          </a:p>
          <a:p>
            <a:pPr lvl="1"/>
            <a:r>
              <a:rPr lang="en-IN" dirty="0"/>
              <a:t>Ugadi With Cows – Bangalore, Karnataka</a:t>
            </a:r>
          </a:p>
          <a:p>
            <a:pPr lvl="1"/>
            <a:r>
              <a:rPr lang="en-IN" dirty="0"/>
              <a:t>Lets Go Green – Hyderabad, Telangana</a:t>
            </a:r>
          </a:p>
          <a:p>
            <a:pPr marL="457200" lvl="1" indent="0">
              <a:buNone/>
            </a:pPr>
            <a:endParaRPr lang="en-IN" dirty="0"/>
          </a:p>
          <a:p>
            <a:r>
              <a:rPr lang="en-IN" dirty="0"/>
              <a:t>Increase social media presence</a:t>
            </a:r>
          </a:p>
          <a:p>
            <a:pPr lvl="1"/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E4A93-7C63-B0BD-628D-3182147C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094" y="2237182"/>
            <a:ext cx="4323491" cy="1974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681CF-E9D1-946A-93C0-C82948D6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550" y="4273706"/>
            <a:ext cx="4210197" cy="19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92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B50F-7CEB-F235-0301-1ED2461F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Goal 5 - </a:t>
            </a:r>
            <a:r>
              <a:rPr lang="en-US" dirty="0">
                <a:sym typeface="Nunito"/>
              </a:rPr>
              <a:t>Corporate Connect – Enhance connect with corporates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A027A-9A51-BED2-3E04-C5AA6679A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Events</a:t>
            </a:r>
          </a:p>
          <a:p>
            <a:pPr lvl="1"/>
            <a:r>
              <a:rPr lang="en-IN" dirty="0"/>
              <a:t>Tree Plantation – </a:t>
            </a:r>
            <a:r>
              <a:rPr lang="en-IN" dirty="0" err="1"/>
              <a:t>Shivaganga</a:t>
            </a:r>
            <a:endParaRPr lang="en-IN" dirty="0"/>
          </a:p>
          <a:p>
            <a:pPr lvl="1"/>
            <a:r>
              <a:rPr lang="en-IN" dirty="0"/>
              <a:t>Sapling Plantation – Bangalore    </a:t>
            </a:r>
          </a:p>
          <a:p>
            <a:pPr lvl="1"/>
            <a:r>
              <a:rPr lang="en-IN" dirty="0"/>
              <a:t>Tree Plantation Drive – Chennai </a:t>
            </a:r>
          </a:p>
          <a:p>
            <a:endParaRPr lang="en-IN" dirty="0"/>
          </a:p>
          <a:p>
            <a:r>
              <a:rPr lang="en-IN" dirty="0"/>
              <a:t>Workshops</a:t>
            </a:r>
          </a:p>
          <a:p>
            <a:pPr lvl="1"/>
            <a:r>
              <a:rPr lang="en-IN" dirty="0"/>
              <a:t>Employee Carbon Footprint</a:t>
            </a:r>
          </a:p>
          <a:p>
            <a:pPr lvl="1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1825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1D54-C05E-43FA-5D6A-B71611EB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/>
              <a:t>Goal 6 – Know Your Cow</a:t>
            </a:r>
            <a:br>
              <a:rPr lang="en-US" dirty="0">
                <a:solidFill>
                  <a:schemeClr val="dk2"/>
                </a:solidFill>
                <a:latin typeface="Nunito"/>
                <a:sym typeface="Nunito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17B69-1451-B039-8397-C82350006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31166" cy="3880773"/>
          </a:xfrm>
        </p:spPr>
        <p:txBody>
          <a:bodyPr/>
          <a:lstStyle/>
          <a:p>
            <a:r>
              <a:rPr lang="en-IN" dirty="0" err="1"/>
              <a:t>MyCow</a:t>
            </a:r>
            <a:r>
              <a:rPr lang="en-IN" dirty="0"/>
              <a:t> Campaign Conducted during August 2022 to December 2022</a:t>
            </a:r>
          </a:p>
          <a:p>
            <a:r>
              <a:rPr lang="en-IN" dirty="0"/>
              <a:t>Eminent personalities asked to express opinion on:</a:t>
            </a:r>
          </a:p>
          <a:p>
            <a:pPr lvl="1"/>
            <a:r>
              <a:rPr lang="en-US" dirty="0"/>
              <a:t>Importance of Native Cow</a:t>
            </a:r>
          </a:p>
          <a:p>
            <a:pPr lvl="1"/>
            <a:r>
              <a:rPr lang="en-US" dirty="0"/>
              <a:t>Their Contribution to cause of Native Cow </a:t>
            </a:r>
          </a:p>
          <a:p>
            <a:pPr lvl="1"/>
            <a:r>
              <a:rPr lang="en-US" dirty="0"/>
              <a:t>Vision &amp; Message to Youth - </a:t>
            </a:r>
            <a:r>
              <a:rPr lang="en-US" dirty="0" err="1"/>
              <a:t>Atmanirbhar</a:t>
            </a:r>
            <a:r>
              <a:rPr lang="en-US" dirty="0"/>
              <a:t> Bharath / Sustainable Bharath</a:t>
            </a:r>
            <a:endParaRPr lang="en-IN" dirty="0"/>
          </a:p>
        </p:txBody>
      </p:sp>
      <p:pic>
        <p:nvPicPr>
          <p:cNvPr id="2050" name="Picture 2" descr="GoPals - Desi Gou Awareness Mission (@wegopals) / Twitter">
            <a:extLst>
              <a:ext uri="{FF2B5EF4-FFF2-40B4-BE49-F238E27FC236}">
                <a16:creationId xmlns:a16="http://schemas.microsoft.com/office/drawing/2014/main" id="{D16B6C54-75AB-A24B-007F-C2406FB64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2" y="2179638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Y COW Campaign |Teaser-5| GoPals |Sandeep Manjunath |  Environmentalist,Team GoPals | Kannada - YouTube">
            <a:extLst>
              <a:ext uri="{FF2B5EF4-FFF2-40B4-BE49-F238E27FC236}">
                <a16:creationId xmlns:a16="http://schemas.microsoft.com/office/drawing/2014/main" id="{55B278D1-E803-C961-0D99-FACAC40E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2" y="402907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oPals - Desi Gou Awareness Mission (@wegopals) / Twitter">
            <a:extLst>
              <a:ext uri="{FF2B5EF4-FFF2-40B4-BE49-F238E27FC236}">
                <a16:creationId xmlns:a16="http://schemas.microsoft.com/office/drawing/2014/main" id="{0A883EC7-DA9C-248D-9C11-DB86A64E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222885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oPals - Desi Gou Awareness Mission (@wegopals) / Twitter">
            <a:extLst>
              <a:ext uri="{FF2B5EF4-FFF2-40B4-BE49-F238E27FC236}">
                <a16:creationId xmlns:a16="http://schemas.microsoft.com/office/drawing/2014/main" id="{98B72C8B-6717-D152-D42D-22463F28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4029075"/>
            <a:ext cx="20383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9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C3B7E-84B9-57C0-652A-C719B1496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600" dirty="0"/>
              <a:t>Goal 7 &amp; 8 –</a:t>
            </a:r>
            <a:r>
              <a:rPr lang="en-IN" dirty="0"/>
              <a:t> </a:t>
            </a:r>
            <a:r>
              <a:rPr lang="en-US" dirty="0">
                <a:sym typeface="Nunito"/>
              </a:rPr>
              <a:t>Sustain a Farmer (SAF). Farmer to Consumer (F2C) </a:t>
            </a:r>
            <a:br>
              <a:rPr lang="en-US" dirty="0">
                <a:solidFill>
                  <a:schemeClr val="dk2"/>
                </a:solidFill>
                <a:latin typeface="Nunito"/>
                <a:sym typeface="Nunito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7483A-8F7E-73B4-55A3-542759871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Nunito" pitchFamily="2" charset="0"/>
              </a:rPr>
              <a:t>Pradhan Mantri Suraksha Bhima Yojana (PMSBY) coverage for 75 farmer families in </a:t>
            </a:r>
            <a:r>
              <a:rPr lang="en-US" dirty="0">
                <a:latin typeface="Nunito" pitchFamily="2" charset="0"/>
              </a:rPr>
              <a:t>Tirunelveli, Tamil Nādu</a:t>
            </a:r>
          </a:p>
          <a:p>
            <a:r>
              <a:rPr lang="en-US" dirty="0">
                <a:latin typeface="Nunito" pitchFamily="2" charset="0"/>
              </a:rPr>
              <a:t>Encourage concept of Family Farmer (Farmer to Consumer) – Connect urban consumers to natural farmers and facilitate mutually beneficial interactions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4345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3576-5D4B-1331-0A7C-5FFEC63C5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Goals - 2023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78EA-1E2C-69DB-7938-23B350E77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Organic Input Centers – Expand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Farmer Partners – Evaluate requirements and extend support – existing / new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Sponsor a Calf (SAC) – Expand beneficiaries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Volunteer base – Expand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Corporate Connect – Enhance connect with corporates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Know Your Cow (KYC)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Sustain a Farmer (SAF) – Expand </a:t>
            </a:r>
            <a:r>
              <a:rPr lang="en-US" sz="1800" b="0" i="0" u="none" strike="noStrike" cap="none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Pradhan Mantri Suraksha Bhima Yojana (PMSBY) to other villages</a:t>
            </a: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Farmer to Consumer (F2C) – Explore options for online marketing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Bread Development and Conservation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Farmer Connect – Connect with more farmers and villages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585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4C7B-F890-996F-0337-87F15296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About Team GoPals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87855-5B54-C0CC-A84B-EB0D29A78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Established on October 3, 2014</a:t>
            </a:r>
          </a:p>
          <a:p>
            <a:endParaRPr lang="en-IN" b="1" dirty="0"/>
          </a:p>
          <a:p>
            <a:r>
              <a:rPr lang="en-IN" b="1" dirty="0"/>
              <a:t>Vision</a:t>
            </a:r>
            <a:r>
              <a:rPr lang="en-IN" dirty="0"/>
              <a:t>: Spread Awareness and Application of Desi Cows (Native Cow Breeds)</a:t>
            </a:r>
          </a:p>
          <a:p>
            <a:endParaRPr lang="en-IN" dirty="0"/>
          </a:p>
          <a:p>
            <a:r>
              <a:rPr lang="en-IN" b="1" dirty="0"/>
              <a:t>Organization: 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GoPals Charitable Trust (Accreditations:  80G and Section 12A)</a:t>
            </a:r>
          </a:p>
          <a:p>
            <a:endParaRPr lang="en-IN" b="1" dirty="0"/>
          </a:p>
          <a:p>
            <a:r>
              <a:rPr lang="en-IN" b="1" dirty="0"/>
              <a:t>Network</a:t>
            </a:r>
            <a:r>
              <a:rPr lang="en-IN" sz="1600" b="1" dirty="0"/>
              <a:t>: 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chapters in Bangalore, Mysore, Chennai, Hyderabad, Coimbatore, Tirunelveli, and Gulbarga</a:t>
            </a:r>
          </a:p>
          <a:p>
            <a:pPr marL="0" indent="0">
              <a:buNone/>
            </a:pP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Volunteers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Farmers, Students, Government employees, and Private employees in the IT/BT sector</a:t>
            </a: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2399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51AC-11E5-20C5-6F4B-E02E0F6C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GoPals – Key Stakeholders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1C277F-FD3C-F51C-3806-3B2B9CACB0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122087"/>
          <a:ext cx="4211771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4E5F21B-4141-AFD1-4D98-F55C890A774D}"/>
              </a:ext>
            </a:extLst>
          </p:cNvPr>
          <p:cNvSpPr txBox="1"/>
          <p:nvPr/>
        </p:nvSpPr>
        <p:spPr>
          <a:xfrm>
            <a:off x="3176398" y="3171240"/>
            <a:ext cx="6097604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</a:pPr>
            <a: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Encourage traditional Natural Farming (Native Cow – based farming)</a:t>
            </a:r>
          </a:p>
          <a:p>
            <a:pPr marL="342900" lvl="1" indent="-342900"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</a:pPr>
            <a: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self-sustainable business models for Native Cowsheds (Goshalas) to produce cow-based dairy and consumer products</a:t>
            </a:r>
          </a:p>
          <a:p>
            <a:pPr marL="342900" lvl="1" indent="-342900"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</a:pPr>
            <a: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 the Natural Farmers and Native Cowsheds to urban and rural consumers to help replace chemical-ridden products with natural healthy products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B308DC-B3BE-B238-C5D8-ACE24B768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42" y="6371684"/>
            <a:ext cx="7372729" cy="4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6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C930-5AB0-0FC4-0332-C46FFBFC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GoPals – Key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4BCA-6146-4FF1-CF70-57E5EEC55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 a Calf (SAC): 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INR 10 / Day / Person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I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 up Borewells to create a water source for cows in Kodumudi (Tamil Nadu), Tirunelveli (Tamil Nadu), and Ravanasamudram (Tamil Nadu).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Constructed Water Tank in Shivalinga, Sedam, Karnataka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IN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Supported farmers in several districts in Karnataka to set up Organic Input Centres to </a:t>
            </a:r>
            <a:r>
              <a:rPr lang="en-I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make Cow-based inputs to substitute 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Fertilizers, Insecticides, and Herbicides </a:t>
            </a:r>
          </a:p>
          <a:p>
            <a:pPr marL="342900" lvl="1" indent="-342900">
              <a:lnSpc>
                <a:spcPct val="107000"/>
              </a:lnSpc>
            </a:pPr>
            <a:r>
              <a:rPr lang="en-IN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Corporate Training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IN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Conducted Employee workshops on Water Footprint and Food Intake Analysis </a:t>
            </a:r>
            <a:endParaRPr lang="en-IN" sz="1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IN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Outcome</a:t>
            </a:r>
            <a:r>
              <a:rPr lang="en-IN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: Customized report for responsible food consumption and water usage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I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BEB3D-2247-1C2E-8FE4-B9C9A8A02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42" y="6371684"/>
            <a:ext cx="7372729" cy="4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7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C930-5AB0-0FC4-0332-C46FFBFC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GoPals – Key Initiatives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4BCA-6146-4FF1-CF70-57E5EEC55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I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Events 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conducted at native cow </a:t>
            </a:r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owsheds (Goshala’s) with activities like cowshed cleaning, a selfie with the calf, bullock cart rides (for children) and knowledge sessions from eminent personalities </a:t>
            </a:r>
            <a:endParaRPr lang="en-IN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107000"/>
              </a:lnSpc>
            </a:pPr>
            <a:endParaRPr lang="en-IN" sz="1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107000"/>
              </a:lnSpc>
            </a:pPr>
            <a:r>
              <a:rPr lang="en-IN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Vriksham</a:t>
            </a:r>
            <a:r>
              <a:rPr lang="en-IN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– Agroforestry 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IN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30,000+ Saplings planted in cow habitats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IN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IN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I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BEB3D-2247-1C2E-8FE4-B9C9A8A02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42" y="6371684"/>
            <a:ext cx="7372729" cy="4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5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E6D00-0EBE-A8BD-4267-065ECE739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Goals: What we set out for in 2022?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44C5E-6B15-5DA2-966A-A03763AD1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Organic Input Centers – Expand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Farmer Partners – Evaluate requirements and extend support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Sponsor a Calf (SAC) – Expand beneficiaries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Volunteer base – Expand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Corporate Connect – Enhance connect with corporates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Know Your Cow (KYC)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Sustain a Farmer (SAF)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Farmer to Consumer (F2C) – Explore options for online marketing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Breed Development and Conservation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dk2"/>
                </a:solidFill>
                <a:latin typeface="Nunito"/>
                <a:sym typeface="Nunito"/>
              </a:rPr>
              <a:t>Farmer Connect – Connect with more farmers and villages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8587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4CCB-9E10-25F9-C11C-B1AB8BDB4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 1: Organic Input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7E066-7E74-11DD-FF8E-C772301F5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4914944" cy="4759787"/>
          </a:xfrm>
        </p:spPr>
        <p:txBody>
          <a:bodyPr>
            <a:normAutofit fontScale="92500" lnSpcReduction="10000"/>
          </a:bodyPr>
          <a:lstStyle/>
          <a:p>
            <a:r>
              <a:rPr lang="en-IN" dirty="0">
                <a:solidFill>
                  <a:schemeClr val="dk2"/>
                </a:solidFill>
                <a:latin typeface="Nunito"/>
              </a:rPr>
              <a:t>Organic Input Centres are low-cost - high value input preparation units in villages which produce inputs for Seed Treatment, Nutrient Supply (fertilizers), Insecticides, Fungicides, Viricides and Organic Herbicide which are essential to pursue natural farming </a:t>
            </a:r>
            <a:endParaRPr lang="en-IN" dirty="0">
              <a:solidFill>
                <a:schemeClr val="dk2"/>
              </a:solidFill>
              <a:latin typeface="Times New Roman" panose="02020603050405020304" pitchFamily="18" charset="0"/>
            </a:endParaRPr>
          </a:p>
          <a:p>
            <a:r>
              <a:rPr lang="en-IN" dirty="0">
                <a:solidFill>
                  <a:schemeClr val="dk2"/>
                </a:solidFill>
                <a:latin typeface="Nunito"/>
              </a:rPr>
              <a:t>Team GoPals helped setup 5 Centres in Karnataka: Kalaburgi District (Agricultural College, Boganhalli, Mahagaon , Keriamvalaga), Koppal District (Chilakmuki)</a:t>
            </a:r>
          </a:p>
          <a:p>
            <a:r>
              <a:rPr lang="en-IN" dirty="0">
                <a:solidFill>
                  <a:schemeClr val="dk2"/>
                </a:solidFill>
                <a:latin typeface="Nunito"/>
              </a:rPr>
              <a:t>Recent Updates</a:t>
            </a:r>
          </a:p>
          <a:p>
            <a:pPr lvl="1"/>
            <a:r>
              <a:rPr lang="en-IN" sz="1600" dirty="0">
                <a:solidFill>
                  <a:srgbClr val="233A44"/>
                </a:solidFill>
                <a:latin typeface="Nunito"/>
                <a:sym typeface="Arial"/>
              </a:rPr>
              <a:t>Fodder Cultivation and Fodder Bank setup in Kalaburgi District, Karnataka</a:t>
            </a:r>
          </a:p>
          <a:p>
            <a:pPr lvl="1"/>
            <a:r>
              <a:rPr lang="en-IN" sz="1600" dirty="0">
                <a:solidFill>
                  <a:srgbClr val="233A44"/>
                </a:solidFill>
                <a:latin typeface="Nunito"/>
                <a:sym typeface="Arial"/>
              </a:rPr>
              <a:t>5 acres land leased for fodder cultivation</a:t>
            </a:r>
          </a:p>
          <a:p>
            <a:pPr lvl="1"/>
            <a:r>
              <a:rPr lang="en-IN" dirty="0">
                <a:solidFill>
                  <a:srgbClr val="233A44"/>
                </a:solidFill>
                <a:latin typeface="Nunito"/>
                <a:sym typeface="Arial"/>
              </a:rPr>
              <a:t>“W</a:t>
            </a:r>
            <a:r>
              <a:rPr lang="en-IN" sz="1600" dirty="0">
                <a:solidFill>
                  <a:srgbClr val="233A44"/>
                </a:solidFill>
                <a:latin typeface="Nunito"/>
                <a:sym typeface="Arial"/>
              </a:rPr>
              <a:t>eeds as food” introduced to reduce herbicide spray and animals get good feed</a:t>
            </a:r>
          </a:p>
          <a:p>
            <a:pPr lvl="1"/>
            <a:r>
              <a:rPr lang="en-IN" dirty="0">
                <a:solidFill>
                  <a:srgbClr val="233A44"/>
                </a:solidFill>
                <a:latin typeface="Nunito"/>
                <a:sym typeface="Arial"/>
              </a:rPr>
              <a:t>Training conducted on “W</a:t>
            </a:r>
            <a:r>
              <a:rPr lang="en-IN" sz="1600" dirty="0">
                <a:solidFill>
                  <a:srgbClr val="233A44"/>
                </a:solidFill>
                <a:latin typeface="Nunito"/>
                <a:sym typeface="Arial"/>
              </a:rPr>
              <a:t>eeds as food” </a:t>
            </a:r>
            <a:endParaRPr lang="en-IN" dirty="0">
              <a:solidFill>
                <a:schemeClr val="dk2"/>
              </a:solidFill>
              <a:latin typeface="Nunito"/>
            </a:endParaRPr>
          </a:p>
          <a:p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CCBB4AF-2413-A068-F9E4-4E0F281164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983023"/>
              </p:ext>
            </p:extLst>
          </p:nvPr>
        </p:nvGraphicFramePr>
        <p:xfrm>
          <a:off x="6268520" y="1481394"/>
          <a:ext cx="2908300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908440" imgH="1911240" progId="PBrush">
                  <p:embed/>
                </p:oleObj>
              </mc:Choice>
              <mc:Fallback>
                <p:oleObj name="Bitmap Image" r:id="rId2" imgW="2908440" imgH="1911240" progId="PBrus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CCBB4AF-2413-A068-F9E4-4E0F281164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68520" y="1481394"/>
                        <a:ext cx="2908300" cy="191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289C718-2F68-028A-BA7A-DC68049122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830872"/>
              </p:ext>
            </p:extLst>
          </p:nvPr>
        </p:nvGraphicFramePr>
        <p:xfrm>
          <a:off x="6268519" y="3594951"/>
          <a:ext cx="1970705" cy="3000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689120" imgH="2571840" progId="PBrush">
                  <p:embed/>
                </p:oleObj>
              </mc:Choice>
              <mc:Fallback>
                <p:oleObj name="Bitmap Image" r:id="rId4" imgW="1689120" imgH="257184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289C718-2F68-028A-BA7A-DC6804912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68519" y="3594951"/>
                        <a:ext cx="1970705" cy="3000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6338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4EE1-D55D-040C-EF58-00B12243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 2: Farmer Partners (1 of 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E564B-A92A-200D-128C-D4084A8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4914"/>
            <a:ext cx="4433681" cy="5322769"/>
          </a:xfrm>
        </p:spPr>
        <p:txBody>
          <a:bodyPr>
            <a:normAutofit/>
          </a:bodyPr>
          <a:lstStyle/>
          <a:p>
            <a:r>
              <a:rPr lang="en-IN" b="1" dirty="0">
                <a:latin typeface="Nunito" pitchFamily="2" charset="0"/>
              </a:rPr>
              <a:t>Name</a:t>
            </a:r>
            <a:r>
              <a:rPr lang="en-IN" dirty="0">
                <a:latin typeface="Nunito" pitchFamily="2" charset="0"/>
              </a:rPr>
              <a:t>: </a:t>
            </a:r>
            <a:r>
              <a:rPr lang="en-US" sz="1800" b="0" i="0" u="none" strike="noStrike" kern="1200" cap="none" dirty="0" err="1">
                <a:solidFill>
                  <a:srgbClr val="233A44"/>
                </a:solidFill>
                <a:latin typeface="Nunito" pitchFamily="2" charset="0"/>
              </a:rPr>
              <a:t>Dhanapal</a:t>
            </a:r>
            <a:endParaRPr lang="en-US" sz="1800" b="0" i="0" u="none" strike="noStrike" kern="1200" cap="none" dirty="0">
              <a:solidFill>
                <a:srgbClr val="233A44"/>
              </a:solidFill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Location</a:t>
            </a:r>
            <a:r>
              <a:rPr lang="en-IN" dirty="0">
                <a:latin typeface="Nunito" pitchFamily="2" charset="0"/>
              </a:rPr>
              <a:t>: </a:t>
            </a:r>
            <a:r>
              <a:rPr lang="en-US" dirty="0" err="1">
                <a:latin typeface="Nunito" pitchFamily="2" charset="0"/>
              </a:rPr>
              <a:t>Kodumudi</a:t>
            </a:r>
            <a:r>
              <a:rPr lang="en-US" dirty="0">
                <a:latin typeface="Nunito" pitchFamily="2" charset="0"/>
              </a:rPr>
              <a:t>, Erode, </a:t>
            </a:r>
            <a:r>
              <a:rPr lang="en-US" dirty="0" err="1">
                <a:latin typeface="Nunito" pitchFamily="2" charset="0"/>
              </a:rPr>
              <a:t>Tamilnadu</a:t>
            </a:r>
            <a:endParaRPr lang="en-US" dirty="0">
              <a:latin typeface="Nunito" pitchFamily="2" charset="0"/>
            </a:endParaRPr>
          </a:p>
          <a:p>
            <a:r>
              <a:rPr lang="en-US" b="1" dirty="0">
                <a:latin typeface="Nunito" pitchFamily="2" charset="0"/>
              </a:rPr>
              <a:t>Cows &amp; Breads</a:t>
            </a:r>
            <a:r>
              <a:rPr lang="en-US" dirty="0">
                <a:latin typeface="Nunito" pitchFamily="2" charset="0"/>
              </a:rPr>
              <a:t>: </a:t>
            </a:r>
            <a:r>
              <a:rPr lang="en-US" sz="1800" dirty="0">
                <a:latin typeface="Nunito" pitchFamily="2" charset="0"/>
                <a:ea typeface="Nunito"/>
                <a:cs typeface="Nunito"/>
                <a:sym typeface="Nunito"/>
              </a:rPr>
              <a:t>15 </a:t>
            </a:r>
            <a:r>
              <a:rPr lang="en-US" sz="1800" dirty="0" err="1">
                <a:latin typeface="Nunito" pitchFamily="2" charset="0"/>
                <a:ea typeface="Nunito"/>
                <a:cs typeface="Nunito"/>
                <a:sym typeface="Nunito"/>
              </a:rPr>
              <a:t>Kangayam</a:t>
            </a:r>
            <a:r>
              <a:rPr lang="en-US" sz="1800" dirty="0">
                <a:latin typeface="Nunito" pitchFamily="2" charset="0"/>
                <a:ea typeface="Nunito"/>
                <a:cs typeface="Nunito"/>
                <a:sym typeface="Nunito"/>
              </a:rPr>
              <a:t> cows</a:t>
            </a:r>
            <a:endParaRPr lang="en-US" dirty="0"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SAC Activities</a:t>
            </a:r>
          </a:p>
          <a:p>
            <a:pPr lvl="1"/>
            <a:r>
              <a:rPr lang="en-IN" dirty="0">
                <a:latin typeface="Nunito" pitchFamily="2" charset="0"/>
              </a:rPr>
              <a:t>Fodder Bank creation</a:t>
            </a:r>
          </a:p>
          <a:p>
            <a:pPr lvl="1"/>
            <a:r>
              <a:rPr lang="en-IN" dirty="0">
                <a:latin typeface="Nunito" pitchFamily="2" charset="0"/>
              </a:rPr>
              <a:t>Borewell Installation</a:t>
            </a:r>
          </a:p>
          <a:p>
            <a:pPr lvl="1"/>
            <a:r>
              <a:rPr lang="en-IN" dirty="0">
                <a:latin typeface="Nunito" pitchFamily="2" charset="0"/>
              </a:rPr>
              <a:t>Caretaker Honorarium (INR 54K P A)</a:t>
            </a:r>
          </a:p>
          <a:p>
            <a:r>
              <a:rPr lang="en-IN" b="1" dirty="0">
                <a:latin typeface="Nunito" pitchFamily="2" charset="0"/>
              </a:rPr>
              <a:t>Impact</a:t>
            </a:r>
          </a:p>
          <a:p>
            <a:pPr lvl="1"/>
            <a:r>
              <a:rPr lang="en-IN" dirty="0">
                <a:latin typeface="Nunito" pitchFamily="2" charset="0"/>
              </a:rPr>
              <a:t>Important water source for cows</a:t>
            </a:r>
          </a:p>
          <a:p>
            <a:pPr lvl="1"/>
            <a:r>
              <a:rPr lang="en-IN" dirty="0">
                <a:latin typeface="Nunito" pitchFamily="2" charset="0"/>
              </a:rPr>
              <a:t>Helps grow green fodder for cows</a:t>
            </a:r>
          </a:p>
          <a:p>
            <a:pPr lvl="1"/>
            <a:r>
              <a:rPr lang="en-IN" dirty="0">
                <a:latin typeface="Nunito" pitchFamily="2" charset="0"/>
              </a:rPr>
              <a:t>Specialized caretaker-driven cow maintenance</a:t>
            </a:r>
          </a:p>
          <a:p>
            <a:pPr lvl="1"/>
            <a:endParaRPr lang="en-IN" dirty="0"/>
          </a:p>
        </p:txBody>
      </p:sp>
      <p:pic>
        <p:nvPicPr>
          <p:cNvPr id="4" name="Google Shape;159;p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88524597-EC12-12F3-067B-35E61C7BC0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355" r="32622"/>
          <a:stretch/>
        </p:blipFill>
        <p:spPr>
          <a:xfrm>
            <a:off x="5254755" y="1544030"/>
            <a:ext cx="1826232" cy="203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4">
            <a:extLst>
              <a:ext uri="{FF2B5EF4-FFF2-40B4-BE49-F238E27FC236}">
                <a16:creationId xmlns:a16="http://schemas.microsoft.com/office/drawing/2014/main" id="{DE716DF4-F840-610C-1A23-CE44C80D67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4727" y="1500698"/>
            <a:ext cx="1719627" cy="208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1;p4">
            <a:extLst>
              <a:ext uri="{FF2B5EF4-FFF2-40B4-BE49-F238E27FC236}">
                <a16:creationId xmlns:a16="http://schemas.microsoft.com/office/drawing/2014/main" id="{0EA1DE22-D8F3-C8D8-2075-68C010A59E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55" y="3788969"/>
            <a:ext cx="1826232" cy="248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0;p4">
            <a:extLst>
              <a:ext uri="{FF2B5EF4-FFF2-40B4-BE49-F238E27FC236}">
                <a16:creationId xmlns:a16="http://schemas.microsoft.com/office/drawing/2014/main" id="{7F36C37D-40D2-0077-FF14-E9203B096C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9178" y="3788969"/>
            <a:ext cx="1719627" cy="2484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644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4EE1-D55D-040C-EF58-00B12243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 2: Farmer Partners (2 of 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E564B-A92A-200D-128C-D4084A8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4914"/>
            <a:ext cx="4433681" cy="5322769"/>
          </a:xfrm>
        </p:spPr>
        <p:txBody>
          <a:bodyPr>
            <a:normAutofit lnSpcReduction="10000"/>
          </a:bodyPr>
          <a:lstStyle/>
          <a:p>
            <a:r>
              <a:rPr lang="en-IN" b="1" dirty="0">
                <a:latin typeface="Nunito" pitchFamily="2" charset="0"/>
              </a:rPr>
              <a:t>Name</a:t>
            </a:r>
            <a:r>
              <a:rPr lang="en-IN" dirty="0">
                <a:latin typeface="Nunito" pitchFamily="2" charset="0"/>
              </a:rPr>
              <a:t>: </a:t>
            </a:r>
            <a:r>
              <a:rPr lang="en-US" dirty="0">
                <a:latin typeface="Nunito" pitchFamily="2" charset="0"/>
              </a:rPr>
              <a:t>Shivalinga</a:t>
            </a:r>
            <a:endParaRPr lang="en-US" sz="1800" b="0" i="0" u="none" strike="noStrike" kern="1200" cap="none" dirty="0">
              <a:solidFill>
                <a:srgbClr val="233A44"/>
              </a:solidFill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Location</a:t>
            </a:r>
            <a:r>
              <a:rPr lang="en-IN" dirty="0">
                <a:latin typeface="Nunito" pitchFamily="2" charset="0"/>
              </a:rPr>
              <a:t>: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Batgera</a:t>
            </a:r>
            <a:r>
              <a:rPr lang="en-US" dirty="0">
                <a:latin typeface="Nunito" pitchFamily="2" charset="0"/>
              </a:rPr>
              <a:t>, </a:t>
            </a:r>
            <a:r>
              <a:rPr lang="en-US" dirty="0" err="1">
                <a:latin typeface="Nunito" pitchFamily="2" charset="0"/>
              </a:rPr>
              <a:t>Sedam</a:t>
            </a:r>
            <a:r>
              <a:rPr lang="en-US" dirty="0">
                <a:latin typeface="Nunito" pitchFamily="2" charset="0"/>
              </a:rPr>
              <a:t>, Karnataka</a:t>
            </a:r>
          </a:p>
          <a:p>
            <a:r>
              <a:rPr lang="en-US" b="1" dirty="0">
                <a:latin typeface="Nunito" pitchFamily="2" charset="0"/>
              </a:rPr>
              <a:t>Cows &amp; Breads</a:t>
            </a:r>
            <a:r>
              <a:rPr lang="en-US" dirty="0">
                <a:latin typeface="Nunito" pitchFamily="2" charset="0"/>
              </a:rPr>
              <a:t>: Village has </a:t>
            </a:r>
            <a:r>
              <a:rPr lang="en-US" sz="1800" dirty="0">
                <a:latin typeface="Nunito" pitchFamily="2" charset="0"/>
                <a:ea typeface="Nunito"/>
                <a:cs typeface="Nunito"/>
                <a:sym typeface="Nunito"/>
              </a:rPr>
              <a:t>800+ Native cows &amp; bulls. Primarily local breeds like Deoni, Khilari and Javari</a:t>
            </a:r>
            <a:endParaRPr lang="en-US" dirty="0">
              <a:latin typeface="Nunito" pitchFamily="2" charset="0"/>
            </a:endParaRPr>
          </a:p>
          <a:p>
            <a:r>
              <a:rPr lang="en-IN" b="1" dirty="0">
                <a:latin typeface="Nunito" pitchFamily="2" charset="0"/>
              </a:rPr>
              <a:t>SAC Activities</a:t>
            </a:r>
          </a:p>
          <a:p>
            <a:pPr lvl="1"/>
            <a:r>
              <a:rPr lang="en-IN" dirty="0">
                <a:latin typeface="Nunito" pitchFamily="2" charset="0"/>
              </a:rPr>
              <a:t>Fodder Bank creation</a:t>
            </a:r>
          </a:p>
          <a:p>
            <a:pPr lvl="1"/>
            <a:r>
              <a:rPr lang="en-IN" dirty="0">
                <a:latin typeface="Nunito" pitchFamily="2" charset="0"/>
              </a:rPr>
              <a:t>Water Tank development </a:t>
            </a:r>
          </a:p>
          <a:p>
            <a:pPr lvl="1"/>
            <a:r>
              <a:rPr lang="en-IN" dirty="0">
                <a:latin typeface="Nunito" pitchFamily="2" charset="0"/>
              </a:rPr>
              <a:t>Caretaker Honorarium (INR 54K P A)</a:t>
            </a:r>
          </a:p>
          <a:p>
            <a:r>
              <a:rPr lang="en-IN" b="1" dirty="0">
                <a:latin typeface="Nunito" pitchFamily="2" charset="0"/>
              </a:rPr>
              <a:t>Impact</a:t>
            </a:r>
          </a:p>
          <a:p>
            <a:pPr lvl="1"/>
            <a:r>
              <a:rPr lang="en-IN" dirty="0">
                <a:latin typeface="Nunito" pitchFamily="2" charset="0"/>
              </a:rPr>
              <a:t>Important water source for village cows</a:t>
            </a:r>
          </a:p>
          <a:p>
            <a:pPr lvl="1"/>
            <a:r>
              <a:rPr lang="en-US" dirty="0">
                <a:latin typeface="Nunito" pitchFamily="2" charset="0"/>
                <a:sym typeface="Nunito"/>
              </a:rPr>
              <a:t>Dry fodder distributed to marginal farmers in summer</a:t>
            </a:r>
          </a:p>
          <a:p>
            <a:pPr lvl="1"/>
            <a:r>
              <a:rPr lang="en-IN" dirty="0">
                <a:latin typeface="Nunito" pitchFamily="2" charset="0"/>
              </a:rPr>
              <a:t>Specialized caretaker-driven cow maintenance</a:t>
            </a:r>
          </a:p>
          <a:p>
            <a:pPr lvl="1"/>
            <a:endParaRPr lang="en-IN" dirty="0"/>
          </a:p>
        </p:txBody>
      </p:sp>
      <p:pic>
        <p:nvPicPr>
          <p:cNvPr id="8" name="Google Shape;174;p5" descr="A picture containing tree, outdoor, ground, vessel&#10;&#10;Description automatically generated">
            <a:extLst>
              <a:ext uri="{FF2B5EF4-FFF2-40B4-BE49-F238E27FC236}">
                <a16:creationId xmlns:a16="http://schemas.microsoft.com/office/drawing/2014/main" id="{90C964E5-0BF6-D710-A16B-0F22A9DB3AE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52922" y="1488766"/>
            <a:ext cx="2158309" cy="18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2;p5" descr="A picture containing sky, outdoor, mammal, bovine&#10;&#10;Description automatically generated">
            <a:extLst>
              <a:ext uri="{FF2B5EF4-FFF2-40B4-BE49-F238E27FC236}">
                <a16:creationId xmlns:a16="http://schemas.microsoft.com/office/drawing/2014/main" id="{B6F69AB8-78C8-2EEE-DED8-175C7FB9C6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3395" y="1488766"/>
            <a:ext cx="2567775" cy="189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9;p5" descr="A picture containing text, person, hay&#10;&#10;Description automatically generated">
            <a:extLst>
              <a:ext uri="{FF2B5EF4-FFF2-40B4-BE49-F238E27FC236}">
                <a16:creationId xmlns:a16="http://schemas.microsoft.com/office/drawing/2014/main" id="{BDA3ACDA-A89C-F049-D5ED-33642B20F9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9101" y="3607139"/>
            <a:ext cx="1668035" cy="240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0;p5" descr="A child standing next to a pile of hay&#10;&#10;Description automatically generated with low confidence">
            <a:extLst>
              <a:ext uri="{FF2B5EF4-FFF2-40B4-BE49-F238E27FC236}">
                <a16:creationId xmlns:a16="http://schemas.microsoft.com/office/drawing/2014/main" id="{DF8A0E58-8675-389A-6509-9CE2D67084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5668" y="3607139"/>
            <a:ext cx="1800544" cy="240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6696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1385</TotalTime>
  <Words>1309</Words>
  <Application>Microsoft Office PowerPoint</Application>
  <PresentationFormat>Widescreen</PresentationFormat>
  <Paragraphs>170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Courier New</vt:lpstr>
      <vt:lpstr>Nunito</vt:lpstr>
      <vt:lpstr>Times New Roman</vt:lpstr>
      <vt:lpstr>Trebuchet MS</vt:lpstr>
      <vt:lpstr>Wingdings 3</vt:lpstr>
      <vt:lpstr>Facet</vt:lpstr>
      <vt:lpstr>Bitmap Image</vt:lpstr>
      <vt:lpstr>Team GoPals –  </vt:lpstr>
      <vt:lpstr>About Team GoPals</vt:lpstr>
      <vt:lpstr>GoPals – Key Stakeholders</vt:lpstr>
      <vt:lpstr>GoPals – Key Initiatives</vt:lpstr>
      <vt:lpstr>GoPals – Key Initiatives (Continued)</vt:lpstr>
      <vt:lpstr>Goals: What we set out for in 2022?</vt:lpstr>
      <vt:lpstr>Goal 1: Organic Input Centre</vt:lpstr>
      <vt:lpstr>Goal 2: Farmer Partners (1 of 6)</vt:lpstr>
      <vt:lpstr>Goal 2: Farmer Partners (2 of 6)</vt:lpstr>
      <vt:lpstr>Goal 2: Farmer Partners (3 of 6)</vt:lpstr>
      <vt:lpstr>Goal 2: Farmer Partners (4 of 6)</vt:lpstr>
      <vt:lpstr>Goal 2: Farmer Partners (5 of 6)</vt:lpstr>
      <vt:lpstr>Goal 2: Farmer Partners (6 of 6)</vt:lpstr>
      <vt:lpstr>Goal 3 - Sponsor a Calf (SAC) – Expand beneficiaries </vt:lpstr>
      <vt:lpstr>Goal 4 – Volunteer Base – Expand</vt:lpstr>
      <vt:lpstr>Goal 5 - Corporate Connect – Enhance connect with corporates</vt:lpstr>
      <vt:lpstr>Goal 6 – Know Your Cow </vt:lpstr>
      <vt:lpstr>Goal 7 &amp; 8 – Sustain a Farmer (SAF). Farmer to Consumer (F2C)  </vt:lpstr>
      <vt:lpstr>Goals - 2023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GoPals –  National Advisory Board</dc:title>
  <dc:creator>DHRITHI KONAKANCHI</dc:creator>
  <cp:lastModifiedBy>Ramasubramanian Thiyagarajan</cp:lastModifiedBy>
  <cp:revision>4</cp:revision>
  <dcterms:created xsi:type="dcterms:W3CDTF">2022-12-24T06:21:07Z</dcterms:created>
  <dcterms:modified xsi:type="dcterms:W3CDTF">2023-02-23T09:27:52Z</dcterms:modified>
</cp:coreProperties>
</file>